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2" Type="http://schemas.openxmlformats.org/officeDocument/2006/relationships/viewProps" Target="viewProps.xml" /><Relationship Id="rId61" Type="http://schemas.openxmlformats.org/officeDocument/2006/relationships/presProps" Target="presProps.xml" /><Relationship Id="rId1" Type="http://schemas.openxmlformats.org/officeDocument/2006/relationships/slideMaster" Target="slideMasters/slideMaster1.xml" /><Relationship Id="rId64" Type="http://schemas.openxmlformats.org/officeDocument/2006/relationships/tableStyles" Target="tableStyles.xml" /><Relationship Id="rId63"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39.png" /><Relationship Id="rId2" Type="http://schemas.openxmlformats.org/officeDocument/2006/relationships/image" Target="../media/image3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1.png" /><Relationship Id="rId2" Type="http://schemas.openxmlformats.org/officeDocument/2006/relationships/image" Target="../media/image40.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3.png" /><Relationship Id="rId2" Type="http://schemas.openxmlformats.org/officeDocument/2006/relationships/image" Target="../media/image42.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49.png" /><Relationship Id="rId6" Type="http://schemas.openxmlformats.org/officeDocument/2006/relationships/image" Target="../media/image48.png" /><Relationship Id="rId5" Type="http://schemas.openxmlformats.org/officeDocument/2006/relationships/image" Target="../media/image47.png" /><Relationship Id="rId4" Type="http://schemas.openxmlformats.org/officeDocument/2006/relationships/image" Target="../media/image46.png" /><Relationship Id="rId3" Type="http://schemas.openxmlformats.org/officeDocument/2006/relationships/image" Target="../media/image45.png" /><Relationship Id="rId2" Type="http://schemas.openxmlformats.org/officeDocument/2006/relationships/image" Target="../media/image44.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1.png" /><Relationship Id="rId2" Type="http://schemas.openxmlformats.org/officeDocument/2006/relationships/image" Target="../media/image50.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2.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vldb.org/pvldb/vol17/p1515-lu.pdf" TargetMode="External" /><Relationship Id="rId3" Type="http://schemas.openxmlformats.org/officeDocument/2006/relationships/hyperlink" Target="https://ri.itba.edu.ar/server/api/core/bitstreams/06cfb092-353f-40bf-8ff7-789102b54146/content" TargetMode="External"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a:p>
            <a:pPr lvl="0" indent="0">
              <a:buNone/>
            </a:pPr>
            <a:r>
              <a:rPr>
                <a:latin typeface="Courier"/>
              </a:rPr>
              <a:t>create type PunctualOpenMeasurement as open {
  meas_id: string, 
  timestamp: datetime,      
  device_id: string,
  controlled_property: string,
  `value`: int,
  location: point
};</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3"/>
              </a:rPr>
              <a:t>T-GQL</a:t>
            </a:r>
            <a:r>
              <a:rPr b="1"/>
              <a:t> - VLDB Journal, 2023</a:t>
            </a:r>
          </a:p>
          <a:p>
            <a:pPr lvl="0"/>
            <a:r>
              <a:rPr/>
              <a:t>A collection of operators for computing different kinds of temporal paths in a graph, capturing different temporal path semantics.</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SNAPSHOT</a:t>
            </a:r>
          </a:p>
          <a:p>
            <a:pPr lvl="0" indent="0" marL="0">
              <a:buNone/>
            </a:pPr>
            <a:r>
              <a:rPr/>
              <a:t>Who where the friends of the friends of Cathy in 2018?</a:t>
            </a:r>
          </a:p>
          <a:p>
            <a:pPr lvl="0" indent="0">
              <a:buNone/>
            </a:pPr>
            <a:r>
              <a:rPr>
                <a:latin typeface="Courier"/>
              </a:rPr>
              <a:t>  SELECT p2.Name as friend_name
    MATCH (p1:Person) - [:Friend*2] -&gt; (p2:Person)
    WHERE p1.Name = ’Cathy Van Bourne’
    SNAPSHOT ’2018’</a:t>
            </a:r>
          </a:p>
        </p:txBody>
      </p:sp>
      <p:sp>
        <p:nvSpPr>
          <p:cNvPr id="4" name="Content Placeholder 3"/>
          <p:cNvSpPr>
            <a:spLocks noGrp="1"/>
          </p:cNvSpPr>
          <p:nvPr>
            <p:ph idx="2" sz="half"/>
          </p:nvPr>
        </p:nvSpPr>
        <p:spPr/>
        <p:txBody>
          <a:bodyPr/>
          <a:lstStyle/>
          <a:p>
            <a:pPr lvl="0"/>
            <a:r>
              <a:rPr/>
              <a:t>BETWEEN</a:t>
            </a:r>
          </a:p>
          <a:p>
            <a:pPr lvl="0" indent="0" marL="0">
              <a:buNone/>
            </a:pPr>
            <a:r>
              <a:rPr/>
              <a:t>Where did the friends of Pauline live between 2000 and 2004?</a:t>
            </a:r>
          </a:p>
          <a:p>
            <a:pPr lvl="0" indent="0">
              <a:buNone/>
            </a:pPr>
            <a:r>
              <a:rPr>
                <a:latin typeface="Courier"/>
              </a:rPr>
              <a:t>  SELECT c.Name
  MATCH (p1:Person) - [:Friend] -&gt; (p2:Person),
  (p2) - [:LivedIn] -&gt; (c:City)
  WHERE p1.Name = ’Pauline Boutler’
  BETWEEN ’2000’ and ’2004’</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t>Clock-G</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2025-02-14T08:09:42Z</dcterms:created>
  <dcterms:modified xsi:type="dcterms:W3CDTF">2025-02-14T08:09:42Z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